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44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2" r:id="rId20"/>
    <p:sldId id="337" r:id="rId21"/>
    <p:sldId id="313" r:id="rId22"/>
    <p:sldId id="258" r:id="rId23"/>
    <p:sldId id="259" r:id="rId24"/>
    <p:sldId id="336" r:id="rId25"/>
    <p:sldId id="338" r:id="rId26"/>
    <p:sldId id="339" r:id="rId27"/>
    <p:sldId id="340" r:id="rId28"/>
    <p:sldId id="345" r:id="rId29"/>
    <p:sldId id="341" r:id="rId30"/>
    <p:sldId id="342" r:id="rId31"/>
    <p:sldId id="335" r:id="rId32"/>
    <p:sldId id="351" r:id="rId33"/>
    <p:sldId id="331" r:id="rId34"/>
    <p:sldId id="350" r:id="rId35"/>
    <p:sldId id="349" r:id="rId36"/>
    <p:sldId id="330" r:id="rId37"/>
    <p:sldId id="332" r:id="rId38"/>
    <p:sldId id="327" r:id="rId39"/>
    <p:sldId id="334" r:id="rId40"/>
    <p:sldId id="284" r:id="rId41"/>
    <p:sldId id="343" r:id="rId42"/>
    <p:sldId id="285" r:id="rId43"/>
    <p:sldId id="287" r:id="rId44"/>
    <p:sldId id="347" r:id="rId45"/>
    <p:sldId id="346" r:id="rId46"/>
    <p:sldId id="348" r:id="rId47"/>
    <p:sldId id="353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CL" dirty="0" smtClean="0"/>
              <a:t>juego </a:t>
            </a:r>
            <a:r>
              <a:rPr lang="es-CL" dirty="0" err="1" smtClean="0"/>
              <a:t>rpg</a:t>
            </a:r>
            <a:r>
              <a:rPr lang="es-CL" dirty="0"/>
              <a:t> </a:t>
            </a:r>
            <a:r>
              <a:rPr lang="es-CL" dirty="0" smtClean="0"/>
              <a:t>táctico en 2d</a:t>
            </a:r>
            <a:endParaRPr lang="es-C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497973"/>
          </a:xfrm>
        </p:spPr>
        <p:txBody>
          <a:bodyPr>
            <a:normAutofit/>
          </a:bodyPr>
          <a:lstStyle/>
          <a:p>
            <a:r>
              <a:rPr lang="es-CL" dirty="0" smtClean="0"/>
              <a:t>					integrantes:</a:t>
            </a:r>
          </a:p>
          <a:p>
            <a:r>
              <a:rPr lang="es-CL" dirty="0"/>
              <a:t>	</a:t>
            </a:r>
            <a:r>
              <a:rPr lang="es-CL" dirty="0" smtClean="0"/>
              <a:t>					Pedro Gutiérrez muñoz</a:t>
            </a:r>
          </a:p>
          <a:p>
            <a:r>
              <a:rPr lang="es-CL" dirty="0"/>
              <a:t>	</a:t>
            </a:r>
            <a:r>
              <a:rPr lang="es-CL" dirty="0" smtClean="0"/>
              <a:t>					Ignacio rojas labra</a:t>
            </a:r>
          </a:p>
          <a:p>
            <a:r>
              <a:rPr lang="es-CL" dirty="0"/>
              <a:t>	</a:t>
            </a:r>
            <a:r>
              <a:rPr lang="es-CL" dirty="0" smtClean="0"/>
              <a:t>				profesor guía:</a:t>
            </a:r>
          </a:p>
          <a:p>
            <a:r>
              <a:rPr lang="es-CL" dirty="0"/>
              <a:t>	</a:t>
            </a:r>
            <a:r>
              <a:rPr lang="es-CL" dirty="0" smtClean="0"/>
              <a:t>					Ricardo </a:t>
            </a:r>
            <a:r>
              <a:rPr lang="es-CL" dirty="0" err="1" smtClean="0"/>
              <a:t>cahe</a:t>
            </a:r>
            <a:r>
              <a:rPr lang="es-CL" dirty="0" smtClean="0"/>
              <a:t> </a:t>
            </a:r>
            <a:r>
              <a:rPr lang="es-CL" dirty="0" err="1">
                <a:effectLst/>
              </a:rPr>
              <a:t>Cabach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9196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18591" y="404665"/>
            <a:ext cx="3754760" cy="1443859"/>
          </a:xfrm>
        </p:spPr>
        <p:txBody>
          <a:bodyPr>
            <a:normAutofit fontScale="92500" lnSpcReduction="20000"/>
          </a:bodyPr>
          <a:lstStyle/>
          <a:p>
            <a:r>
              <a:rPr lang="es-ES" dirty="0" err="1" smtClean="0"/>
              <a:t>Next</a:t>
            </a:r>
            <a:r>
              <a:rPr lang="es-ES" dirty="0" smtClean="0"/>
              <a:t>-gen (2005 - actualidad)</a:t>
            </a:r>
          </a:p>
          <a:p>
            <a:pPr marL="342900" indent="-342900"/>
            <a:r>
              <a:rPr lang="es-ES" dirty="0" smtClean="0"/>
              <a:t>Xbox 360</a:t>
            </a:r>
          </a:p>
          <a:p>
            <a:pPr marL="342900" indent="-342900"/>
            <a:r>
              <a:rPr lang="es-ES" dirty="0" smtClean="0"/>
              <a:t>Play </a:t>
            </a:r>
            <a:r>
              <a:rPr lang="es-ES" dirty="0" err="1" smtClean="0"/>
              <a:t>Station</a:t>
            </a:r>
            <a:r>
              <a:rPr lang="es-ES" dirty="0" smtClean="0"/>
              <a:t> 3</a:t>
            </a:r>
          </a:p>
        </p:txBody>
      </p:sp>
      <p:pic>
        <p:nvPicPr>
          <p:cNvPr id="1026" name="Picture 2" descr="Resultado de imagen para juego play 4 gameplay auto ultra h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856" y="404665"/>
            <a:ext cx="5560407" cy="295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juego play 4 gameplay call of duty ultra h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857" y="3696678"/>
            <a:ext cx="5560407" cy="300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n para Play Station 3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545" y="4314423"/>
            <a:ext cx="1606900" cy="238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Xbox 360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035" y="1848524"/>
            <a:ext cx="2315920" cy="231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23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7475" y="180636"/>
            <a:ext cx="9905998" cy="1478570"/>
          </a:xfrm>
        </p:spPr>
        <p:txBody>
          <a:bodyPr/>
          <a:lstStyle/>
          <a:p>
            <a:r>
              <a:rPr lang="es-CL" dirty="0" smtClean="0"/>
              <a:t>Situación actual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12624" y="1775116"/>
            <a:ext cx="9905999" cy="3541714"/>
          </a:xfrm>
        </p:spPr>
        <p:txBody>
          <a:bodyPr>
            <a:normAutofit fontScale="92500" lnSpcReduction="20000"/>
          </a:bodyPr>
          <a:lstStyle/>
          <a:p>
            <a:r>
              <a:rPr lang="es-CL" dirty="0"/>
              <a:t>Las características de la situación actual de los videojuegos se pueden dividir en 6 clasificaciones. Estas son: </a:t>
            </a:r>
            <a:endParaRPr lang="es-CL" dirty="0" smtClean="0"/>
          </a:p>
          <a:p>
            <a:pPr marL="342900" indent="-342900"/>
            <a:r>
              <a:rPr lang="es-CL" dirty="0" smtClean="0"/>
              <a:t>Por dimensiones </a:t>
            </a:r>
          </a:p>
          <a:p>
            <a:pPr marL="342900" indent="-342900"/>
            <a:r>
              <a:rPr lang="es-CL" dirty="0"/>
              <a:t>V</a:t>
            </a:r>
            <a:r>
              <a:rPr lang="es-CL" dirty="0" smtClean="0"/>
              <a:t>isualización</a:t>
            </a:r>
            <a:endParaRPr lang="es-CL" dirty="0"/>
          </a:p>
          <a:p>
            <a:pPr marL="342900" indent="-342900"/>
            <a:r>
              <a:rPr lang="es-CL" dirty="0" smtClean="0"/>
              <a:t>Géneros</a:t>
            </a:r>
          </a:p>
          <a:p>
            <a:pPr marL="342900" indent="-342900"/>
            <a:r>
              <a:rPr lang="es-CL" dirty="0" smtClean="0"/>
              <a:t>Participantes</a:t>
            </a:r>
            <a:endParaRPr lang="es-CL" dirty="0"/>
          </a:p>
          <a:p>
            <a:pPr marL="342900" indent="-342900"/>
            <a:r>
              <a:rPr lang="es-CL" dirty="0" smtClean="0"/>
              <a:t>Redes</a:t>
            </a:r>
          </a:p>
          <a:p>
            <a:pPr marL="342900" indent="-342900"/>
            <a:r>
              <a:rPr lang="es-CL" dirty="0" smtClean="0"/>
              <a:t>Plataforma</a:t>
            </a:r>
            <a:endParaRPr lang="es-CL" dirty="0"/>
          </a:p>
          <a:p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00088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959" y="272424"/>
            <a:ext cx="9905998" cy="1478570"/>
          </a:xfrm>
        </p:spPr>
        <p:txBody>
          <a:bodyPr/>
          <a:lstStyle/>
          <a:p>
            <a:r>
              <a:rPr lang="es-CL" dirty="0" smtClean="0"/>
              <a:t>Por Dimensiones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81200" y="1752601"/>
            <a:ext cx="3754760" cy="4373563"/>
          </a:xfrm>
        </p:spPr>
        <p:txBody>
          <a:bodyPr/>
          <a:lstStyle/>
          <a:p>
            <a:pPr marL="342900" indent="-342900"/>
            <a:r>
              <a:rPr lang="es-CL" dirty="0" smtClean="0"/>
              <a:t>Bidimensionales o 2D</a:t>
            </a:r>
          </a:p>
          <a:p>
            <a:pPr marL="342900" indent="-342900">
              <a:buFontTx/>
              <a:buChar char="-"/>
            </a:pPr>
            <a:r>
              <a:rPr lang="es-CL" dirty="0" smtClean="0"/>
              <a:t>Personaje entre eje x e y.</a:t>
            </a: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5891684" y="1806526"/>
            <a:ext cx="4720508" cy="448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s-CL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Tridimensionales o 3D</a:t>
            </a:r>
          </a:p>
          <a:p>
            <a:pPr marL="342900" indent="-342900">
              <a:buFontTx/>
              <a:buChar char="-"/>
            </a:pPr>
            <a:r>
              <a:rPr lang="es-CL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Personaje se mueve en el entorno</a:t>
            </a:r>
            <a:r>
              <a:rPr lang="es-CL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5" name="Imagen 4" descr="http://www.vizzed.com/vizzedboard/retro/user_screenshots/saves26/262562/SNES--Mega%20Man%20X_May6%2013_50_1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136924" y="2891985"/>
            <a:ext cx="3443312" cy="3234179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026" name="Picture 2" descr="http://cdnb.20m.es/videojuegos/files/2012/01/wow_group-b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927" y="3174031"/>
            <a:ext cx="4272136" cy="267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8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2862" y="152423"/>
            <a:ext cx="5791200" cy="756002"/>
          </a:xfrm>
        </p:spPr>
        <p:txBody>
          <a:bodyPr/>
          <a:lstStyle/>
          <a:p>
            <a:r>
              <a:rPr lang="es-CL" dirty="0" smtClean="0"/>
              <a:t>Por visualización</a:t>
            </a:r>
            <a:endParaRPr lang="es-CL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81200" y="1052738"/>
            <a:ext cx="3754760" cy="3029865"/>
          </a:xfrm>
        </p:spPr>
        <p:txBody>
          <a:bodyPr>
            <a:normAutofit fontScale="85000" lnSpcReduction="20000"/>
          </a:bodyPr>
          <a:lstStyle/>
          <a:p>
            <a:pPr marL="342900" indent="-342900"/>
            <a:r>
              <a:rPr lang="es-CL" dirty="0" smtClean="0"/>
              <a:t>Primera persona</a:t>
            </a:r>
          </a:p>
          <a:p>
            <a:pPr marL="342900" indent="-342900"/>
            <a:endParaRPr lang="es-CL" dirty="0"/>
          </a:p>
          <a:p>
            <a:pPr marL="342900" indent="-342900"/>
            <a:endParaRPr lang="es-CL" dirty="0" smtClean="0"/>
          </a:p>
          <a:p>
            <a:pPr marL="342900" indent="-342900"/>
            <a:endParaRPr lang="es-CL" dirty="0"/>
          </a:p>
          <a:p>
            <a:pPr marL="342900" indent="-342900"/>
            <a:endParaRPr lang="es-CL" dirty="0" smtClean="0"/>
          </a:p>
          <a:p>
            <a:pPr marL="342900" indent="-342900"/>
            <a:endParaRPr lang="es-CL" dirty="0"/>
          </a:p>
          <a:p>
            <a:pPr marL="342900" indent="-342900"/>
            <a:r>
              <a:rPr lang="es-CL" dirty="0" smtClean="0"/>
              <a:t>Vista ortográfica</a:t>
            </a:r>
            <a:endParaRPr lang="es-CL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51984" y="1052738"/>
            <a:ext cx="3754760" cy="3120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s-CL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Tercera persona</a:t>
            </a:r>
          </a:p>
          <a:p>
            <a:pPr marL="342900" indent="-342900">
              <a:buFont typeface="Arial" pitchFamily="34" charset="0"/>
              <a:buChar char="•"/>
            </a:pPr>
            <a:endParaRPr lang="es-CL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itchFamily="34" charset="0"/>
              <a:buChar char="•"/>
            </a:pPr>
            <a:endParaRPr lang="es-CL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itchFamily="34" charset="0"/>
              <a:buChar char="•"/>
            </a:pPr>
            <a:endParaRPr lang="es-CL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s-CL" sz="24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CL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Full 2D</a:t>
            </a:r>
          </a:p>
        </p:txBody>
      </p:sp>
      <p:pic>
        <p:nvPicPr>
          <p:cNvPr id="6" name="Imagen 5" descr="https://i.ytimg.com/vi/hAhViaVqaJs/maxresdefault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947197" y="1616609"/>
            <a:ext cx="3322712" cy="1972840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8" name="Imagen 7" descr="http://media.moddb.com/images/downloads/1/44/43069/scx00.gif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002520" y="4173626"/>
            <a:ext cx="3267389" cy="2284769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9" name="Imagen 8" descr="http://arcadesushi.com/550/files/2013/04/Mega-Man-X.jpg?w=630&amp;cdnnode=1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963295" y="4173626"/>
            <a:ext cx="3333685" cy="2284769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028" name="Picture 4" descr="https://fbcdn-sphotos-d-a.akamaihd.net/hphotos-ak-xpl1/v/t35.0-12/13184710_919862064777855_1490994757_o.png?oh=96b74991125b45c1feb2ff12c2de0fdc&amp;oe=5736E649&amp;__gda__=1463159096_28c56e410230a3869fd7939d9e40107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963" y="1616609"/>
            <a:ext cx="3720351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98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4725" y="231819"/>
            <a:ext cx="9253634" cy="1376141"/>
          </a:xfrm>
        </p:spPr>
        <p:txBody>
          <a:bodyPr/>
          <a:lstStyle/>
          <a:p>
            <a:r>
              <a:rPr lang="es-CL" dirty="0" smtClean="0"/>
              <a:t>géneros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81200" y="1752601"/>
            <a:ext cx="3826768" cy="4373563"/>
          </a:xfrm>
        </p:spPr>
        <p:txBody>
          <a:bodyPr/>
          <a:lstStyle/>
          <a:p>
            <a:pPr marL="342900" indent="-342900"/>
            <a:r>
              <a:rPr lang="es-CL" dirty="0" smtClean="0"/>
              <a:t>Plataforma o aventura</a:t>
            </a:r>
          </a:p>
          <a:p>
            <a:pPr marL="342900" indent="-342900">
              <a:buFontTx/>
              <a:buChar char="-"/>
            </a:pPr>
            <a:r>
              <a:rPr lang="es-CL" dirty="0" smtClean="0"/>
              <a:t>Avanzando por escenarios.</a:t>
            </a:r>
          </a:p>
          <a:p>
            <a:endParaRPr lang="es-CL" dirty="0"/>
          </a:p>
        </p:txBody>
      </p:sp>
      <p:pic>
        <p:nvPicPr>
          <p:cNvPr id="2050" name="Picture 2" descr="https://i.ytimg.com/vi/xWkMefBxkZY/hq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726" y="2941890"/>
            <a:ext cx="3621716" cy="271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1-news.softpedia-static.com/images/news2/Battlefield-4-Gets-PC-and-Xbox-One-Updates-to-Fix-Issues-and-Bugs-429427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494" y="2941890"/>
            <a:ext cx="4462464" cy="251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contenido 2"/>
          <p:cNvSpPr txBox="1">
            <a:spLocks/>
          </p:cNvSpPr>
          <p:nvPr/>
        </p:nvSpPr>
        <p:spPr>
          <a:xfrm>
            <a:off x="5961542" y="1766554"/>
            <a:ext cx="3621716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s-CL" sz="24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Shooter</a:t>
            </a:r>
            <a:r>
              <a:rPr lang="es-CL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 FPS</a:t>
            </a:r>
          </a:p>
          <a:p>
            <a:pPr marL="342900" indent="-342900">
              <a:buFontTx/>
              <a:buChar char="-"/>
            </a:pPr>
            <a:r>
              <a:rPr lang="es-CL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Uso de armas militares.</a:t>
            </a:r>
          </a:p>
        </p:txBody>
      </p:sp>
    </p:spTree>
    <p:extLst>
      <p:ext uri="{BB962C8B-B14F-4D97-AF65-F5344CB8AC3E}">
        <p14:creationId xmlns:p14="http://schemas.microsoft.com/office/powerpoint/2010/main" val="132493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5110" y="229421"/>
            <a:ext cx="6217323" cy="1371600"/>
          </a:xfrm>
        </p:spPr>
        <p:txBody>
          <a:bodyPr/>
          <a:lstStyle/>
          <a:p>
            <a:r>
              <a:rPr lang="es-CL" dirty="0" smtClean="0"/>
              <a:t>géneros</a:t>
            </a:r>
            <a:endParaRPr lang="es-CL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81200" y="1752601"/>
            <a:ext cx="3621716" cy="4373563"/>
          </a:xfrm>
        </p:spPr>
        <p:txBody>
          <a:bodyPr/>
          <a:lstStyle/>
          <a:p>
            <a:pPr marL="342900" indent="-342900"/>
            <a:r>
              <a:rPr lang="es-CL" dirty="0" smtClean="0"/>
              <a:t>Música</a:t>
            </a:r>
          </a:p>
          <a:p>
            <a:pPr marL="342900" indent="-342900">
              <a:buFontTx/>
              <a:buChar char="-"/>
            </a:pPr>
            <a:r>
              <a:rPr lang="es-CL" dirty="0" smtClean="0"/>
              <a:t>Secuencia de </a:t>
            </a:r>
            <a:r>
              <a:rPr lang="es-CL" dirty="0" smtClean="0"/>
              <a:t>instrucciones al </a:t>
            </a:r>
            <a:r>
              <a:rPr lang="es-CL" dirty="0" smtClean="0"/>
              <a:t>ritmo de la música.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36121" y="1752599"/>
            <a:ext cx="3621716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s-CL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RPG</a:t>
            </a:r>
          </a:p>
          <a:p>
            <a:pPr marL="342900" indent="-342900">
              <a:buFontTx/>
              <a:buChar char="-"/>
            </a:pPr>
            <a:r>
              <a:rPr lang="es-CL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Subir niveles matando monstruos.</a:t>
            </a:r>
          </a:p>
        </p:txBody>
      </p:sp>
      <p:pic>
        <p:nvPicPr>
          <p:cNvPr id="4098" name="Picture 2" descr="http://tr1.cbsistatic.com/hub/i/2015/05/07/3272fb69-f49d-11e4-940f-14feb5cc3d2a/ghiii_gameplay_4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170" y="3769117"/>
            <a:ext cx="3868342" cy="217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infocletico.com.br/wp-content/uploads/2014/07/diablo-2-gamepla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717" y="3095324"/>
            <a:ext cx="4243221" cy="318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48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44443" y="42580"/>
            <a:ext cx="9905998" cy="1478570"/>
          </a:xfrm>
        </p:spPr>
        <p:txBody>
          <a:bodyPr/>
          <a:lstStyle/>
          <a:p>
            <a:r>
              <a:rPr lang="es-CL" dirty="0" smtClean="0"/>
              <a:t>géneros</a:t>
            </a:r>
            <a:endParaRPr lang="es-CL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710081" y="1727917"/>
            <a:ext cx="3621716" cy="1015668"/>
          </a:xfr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lang="es-CL" dirty="0" smtClean="0"/>
              <a:t>Pelea</a:t>
            </a:r>
          </a:p>
          <a:p>
            <a:pPr marL="342900" indent="-342900">
              <a:buFontTx/>
              <a:buChar char="-"/>
            </a:pPr>
            <a:r>
              <a:rPr lang="es-CL" dirty="0" smtClean="0"/>
              <a:t>Personaje vs Personaje.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961542" y="1752601"/>
            <a:ext cx="4382930" cy="1015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itchFamily="34" charset="0"/>
              <a:buChar char="•"/>
            </a:pPr>
            <a:r>
              <a:rPr lang="es-CL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Carreras</a:t>
            </a:r>
          </a:p>
          <a:p>
            <a:pPr marL="342900" indent="-342900">
              <a:buFontTx/>
              <a:buChar char="-"/>
            </a:pPr>
            <a:r>
              <a:rPr lang="es-CL" sz="24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Competencia de vehículos.</a:t>
            </a:r>
          </a:p>
        </p:txBody>
      </p:sp>
      <p:pic>
        <p:nvPicPr>
          <p:cNvPr id="5122" name="Picture 2" descr="http://gameover.vg/wp-content/uploads/2015/11/Street-Fighter-IV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081" y="2768269"/>
            <a:ext cx="3809855" cy="234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3.bp.blogspot.com/-u-WyaRqOwFs/U0XbUMu6waI/AAAAAAAABOc/_OeMdbcRP0c/s1600/Need-for-Speed-Most-Wanted-Black-Edition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543" y="2768269"/>
            <a:ext cx="3914259" cy="293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40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50135" y="255749"/>
            <a:ext cx="7620000" cy="1371600"/>
          </a:xfrm>
        </p:spPr>
        <p:txBody>
          <a:bodyPr/>
          <a:lstStyle/>
          <a:p>
            <a:r>
              <a:rPr lang="es-CL" dirty="0" smtClean="0"/>
              <a:t>Participantes - redes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67554" y="1918043"/>
            <a:ext cx="9905999" cy="3541714"/>
          </a:xfrm>
        </p:spPr>
        <p:txBody>
          <a:bodyPr/>
          <a:lstStyle/>
          <a:p>
            <a:r>
              <a:rPr lang="es-CL" dirty="0" smtClean="0"/>
              <a:t>Participantes: Cantidad de jugadores.</a:t>
            </a:r>
          </a:p>
          <a:p>
            <a:r>
              <a:rPr lang="es-CL" dirty="0" smtClean="0"/>
              <a:t>Redes: Red privada o Internet.</a:t>
            </a:r>
          </a:p>
          <a:p>
            <a:endParaRPr lang="es-CL" dirty="0"/>
          </a:p>
        </p:txBody>
      </p:sp>
      <p:pic>
        <p:nvPicPr>
          <p:cNvPr id="1030" name="Picture 6" descr="https://scontent-grt2-1.xx.fbcdn.net/v/t1.0-9/167534_199603853387563_7290820_n.jpg?oh=a88d7b00dba0c79d7e3604674f96165b&amp;oe=57DF50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253" y="2072589"/>
            <a:ext cx="5184576" cy="382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9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8109" y="161377"/>
            <a:ext cx="9905998" cy="1478570"/>
          </a:xfrm>
        </p:spPr>
        <p:txBody>
          <a:bodyPr/>
          <a:lstStyle/>
          <a:p>
            <a:r>
              <a:rPr lang="es-ES" dirty="0" smtClean="0"/>
              <a:t>Plataforma</a:t>
            </a:r>
            <a:endParaRPr lang="es-ES" dirty="0"/>
          </a:p>
        </p:txBody>
      </p:sp>
      <p:sp>
        <p:nvSpPr>
          <p:cNvPr id="3" name="CuadroTexto 2"/>
          <p:cNvSpPr txBox="1"/>
          <p:nvPr/>
        </p:nvSpPr>
        <p:spPr>
          <a:xfrm>
            <a:off x="1338109" y="1387786"/>
            <a:ext cx="8575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L" sz="2800" dirty="0"/>
              <a:t>Se refiere al hardware usado para la implementación del </a:t>
            </a:r>
            <a:r>
              <a:rPr lang="es-CL" sz="2400" dirty="0"/>
              <a:t>juego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75" y="2661989"/>
            <a:ext cx="10381666" cy="326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9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63014" y="229991"/>
            <a:ext cx="7571184" cy="1371600"/>
          </a:xfrm>
        </p:spPr>
        <p:txBody>
          <a:bodyPr/>
          <a:lstStyle/>
          <a:p>
            <a:r>
              <a:rPr lang="es-ES" dirty="0" smtClean="0"/>
              <a:t>Descripción del sistema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590328" y="2329829"/>
            <a:ext cx="4176464" cy="3349754"/>
          </a:xfrm>
        </p:spPr>
        <p:txBody>
          <a:bodyPr>
            <a:normAutofit/>
          </a:bodyPr>
          <a:lstStyle/>
          <a:p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Estudiar el lenguaje Python para crear un juego donde se ambiente en el desarrollo de la estrategia por </a:t>
            </a:r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turnos.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 descr="http://linksaveszelda.files.wordpress.com/2013/04/fire-emblem-7-gb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75" y="2543338"/>
            <a:ext cx="4375026" cy="292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0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03102" y="64394"/>
            <a:ext cx="9905998" cy="1478570"/>
          </a:xfrm>
        </p:spPr>
        <p:txBody>
          <a:bodyPr/>
          <a:lstStyle/>
          <a:p>
            <a:r>
              <a:rPr lang="es-ES" dirty="0" smtClean="0"/>
              <a:t>Temario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41412" y="1412360"/>
            <a:ext cx="4834385" cy="4756620"/>
          </a:xfrm>
        </p:spPr>
        <p:txBody>
          <a:bodyPr>
            <a:normAutofit fontScale="47500" lnSpcReduction="20000"/>
          </a:bodyPr>
          <a:lstStyle/>
          <a:p>
            <a:r>
              <a:rPr lang="es-ES" sz="6000" dirty="0" smtClean="0"/>
              <a:t>Historia</a:t>
            </a:r>
          </a:p>
          <a:p>
            <a:r>
              <a:rPr lang="es-ES" sz="6000" dirty="0" smtClean="0"/>
              <a:t>Situación actual </a:t>
            </a:r>
          </a:p>
          <a:p>
            <a:r>
              <a:rPr lang="es-ES" sz="6000" dirty="0" smtClean="0"/>
              <a:t>Descripción del sistema </a:t>
            </a:r>
          </a:p>
          <a:p>
            <a:r>
              <a:rPr lang="es-ES" sz="6000" dirty="0" smtClean="0"/>
              <a:t>Entradas y salidas</a:t>
            </a:r>
          </a:p>
          <a:p>
            <a:r>
              <a:rPr lang="es-ES" sz="6000" dirty="0"/>
              <a:t>Entidades </a:t>
            </a:r>
            <a:r>
              <a:rPr lang="es-ES" sz="6000" dirty="0" smtClean="0"/>
              <a:t>de almacenamiento</a:t>
            </a:r>
          </a:p>
          <a:p>
            <a:r>
              <a:rPr lang="es-CL" sz="6000" dirty="0" smtClean="0"/>
              <a:t>Objetivos</a:t>
            </a:r>
          </a:p>
          <a:p>
            <a:r>
              <a:rPr lang="es-CL" sz="6000" dirty="0" smtClean="0"/>
              <a:t>Historia del juego</a:t>
            </a:r>
            <a:endParaRPr lang="es-CL" sz="6000" dirty="0"/>
          </a:p>
          <a:p>
            <a:pPr marL="342900" indent="-342900"/>
            <a:endParaRPr lang="es-ES" sz="6000" dirty="0" smtClean="0"/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6156101" y="1436417"/>
            <a:ext cx="4427815" cy="4500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es-CL" dirty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6537307" y="1442833"/>
            <a:ext cx="4834385" cy="475662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6000" dirty="0" smtClean="0"/>
              <a:t>Funcionalidades </a:t>
            </a:r>
            <a:r>
              <a:rPr lang="es-CL" sz="6000" dirty="0"/>
              <a:t>del juego</a:t>
            </a:r>
          </a:p>
          <a:p>
            <a:r>
              <a:rPr lang="es-CL" sz="6000" dirty="0" smtClean="0"/>
              <a:t>Casos de uso</a:t>
            </a:r>
          </a:p>
          <a:p>
            <a:r>
              <a:rPr lang="es-CL" sz="6000" dirty="0" smtClean="0"/>
              <a:t>Diagramas de secuencia</a:t>
            </a:r>
          </a:p>
          <a:p>
            <a:r>
              <a:rPr lang="es-CL" sz="6000" dirty="0" smtClean="0"/>
              <a:t>Diagrama de clases</a:t>
            </a:r>
          </a:p>
          <a:p>
            <a:r>
              <a:rPr lang="es-CL" sz="6000" dirty="0" smtClean="0"/>
              <a:t>Diagrama de menú </a:t>
            </a:r>
          </a:p>
          <a:p>
            <a:r>
              <a:rPr lang="es-CL" sz="6000" dirty="0" smtClean="0"/>
              <a:t>Diagrama modular</a:t>
            </a:r>
          </a:p>
          <a:p>
            <a:r>
              <a:rPr lang="es-CL" sz="6000" dirty="0" smtClean="0"/>
              <a:t>Plantillas de las pantallas</a:t>
            </a:r>
          </a:p>
          <a:p>
            <a:r>
              <a:rPr lang="es-CL" sz="6000" dirty="0" smtClean="0"/>
              <a:t>Descripción de los procesos</a:t>
            </a:r>
          </a:p>
          <a:p>
            <a:endParaRPr lang="es-CL" sz="6000" dirty="0" smtClean="0"/>
          </a:p>
          <a:p>
            <a:pPr marL="342900" indent="-342900"/>
            <a:endParaRPr lang="es-ES" sz="6000" dirty="0" smtClean="0"/>
          </a:p>
        </p:txBody>
      </p:sp>
    </p:spTree>
    <p:extLst>
      <p:ext uri="{BB962C8B-B14F-4D97-AF65-F5344CB8AC3E}">
        <p14:creationId xmlns:p14="http://schemas.microsoft.com/office/powerpoint/2010/main" val="32597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11869" y="412456"/>
            <a:ext cx="9905998" cy="1478570"/>
          </a:xfrm>
        </p:spPr>
        <p:txBody>
          <a:bodyPr/>
          <a:lstStyle/>
          <a:p>
            <a:r>
              <a:rPr lang="es-ES" dirty="0"/>
              <a:t>Entradas y Salidas</a:t>
            </a:r>
            <a:endParaRPr lang="es-CL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1176050" y="1783934"/>
            <a:ext cx="3960440" cy="4968552"/>
          </a:xfrm>
        </p:spPr>
        <p:txBody>
          <a:bodyPr>
            <a:normAutofit/>
          </a:bodyPr>
          <a:lstStyle/>
          <a:p>
            <a:r>
              <a:rPr lang="es-ES" dirty="0" smtClean="0"/>
              <a:t>Entradas:</a:t>
            </a:r>
          </a:p>
          <a:p>
            <a:pPr marL="0" indent="0">
              <a:buNone/>
            </a:pPr>
            <a:r>
              <a:rPr lang="es-CL" dirty="0" smtClean="0"/>
              <a:t>- Las </a:t>
            </a:r>
            <a:r>
              <a:rPr lang="es-CL" dirty="0"/>
              <a:t>entradas son realizadas por </a:t>
            </a:r>
            <a:r>
              <a:rPr lang="es-CL" dirty="0" smtClean="0"/>
              <a:t>teclado</a:t>
            </a:r>
            <a:r>
              <a:rPr lang="es-ES" dirty="0" smtClean="0"/>
              <a:t>.</a:t>
            </a:r>
          </a:p>
          <a:p>
            <a:r>
              <a:rPr lang="es-ES" dirty="0" smtClean="0"/>
              <a:t>Salidas:</a:t>
            </a:r>
          </a:p>
          <a:p>
            <a:pPr marL="0" indent="0">
              <a:buNone/>
            </a:pPr>
            <a:r>
              <a:rPr lang="es-CL" dirty="0" smtClean="0"/>
              <a:t>- Las </a:t>
            </a:r>
            <a:r>
              <a:rPr lang="es-CL" dirty="0"/>
              <a:t>animaciones </a:t>
            </a:r>
            <a:r>
              <a:rPr lang="es-CL" dirty="0" smtClean="0"/>
              <a:t>mostradas </a:t>
            </a:r>
            <a:r>
              <a:rPr lang="es-CL" dirty="0"/>
              <a:t>por </a:t>
            </a:r>
            <a:r>
              <a:rPr lang="es-CL" dirty="0" smtClean="0"/>
              <a:t>pantalla.</a:t>
            </a:r>
          </a:p>
          <a:p>
            <a:pPr marL="0" indent="0">
              <a:buNone/>
            </a:pPr>
            <a:r>
              <a:rPr lang="es-CL" dirty="0" smtClean="0"/>
              <a:t>- La </a:t>
            </a:r>
            <a:r>
              <a:rPr lang="es-CL" dirty="0"/>
              <a:t>música </a:t>
            </a:r>
            <a:r>
              <a:rPr lang="es-CL" dirty="0" smtClean="0"/>
              <a:t>reproducida. 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171" y="1783934"/>
            <a:ext cx="4851071" cy="363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339987" y="370304"/>
            <a:ext cx="8568952" cy="1116042"/>
          </a:xfrm>
        </p:spPr>
        <p:txBody>
          <a:bodyPr>
            <a:normAutofit/>
          </a:bodyPr>
          <a:lstStyle/>
          <a:p>
            <a:r>
              <a:rPr lang="es-ES" dirty="0" smtClean="0"/>
              <a:t>Entidades de almacenamiento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156758" y="1841679"/>
            <a:ext cx="8752181" cy="4391696"/>
          </a:xfrm>
        </p:spPr>
        <p:txBody>
          <a:bodyPr/>
          <a:lstStyle/>
          <a:p>
            <a:pPr marL="342900" indent="-342900"/>
            <a:r>
              <a:rPr lang="es-ES" dirty="0" smtClean="0"/>
              <a:t>Archivo original (Contiene las estadísticas iniciales de los personajes)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373" y="3211131"/>
            <a:ext cx="2816181" cy="281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1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21716" y="245031"/>
            <a:ext cx="9905998" cy="1478570"/>
          </a:xfrm>
        </p:spPr>
        <p:txBody>
          <a:bodyPr/>
          <a:lstStyle/>
          <a:p>
            <a:r>
              <a:rPr lang="es-CL" dirty="0" smtClean="0"/>
              <a:t>Objetivo general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1" y="1569055"/>
            <a:ext cx="9905999" cy="35417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>
                <a:effectLst/>
              </a:rPr>
              <a:t>Utilizando </a:t>
            </a:r>
            <a:r>
              <a:rPr lang="es-CL" dirty="0" smtClean="0">
                <a:effectLst/>
              </a:rPr>
              <a:t>la galería </a:t>
            </a:r>
            <a:r>
              <a:rPr lang="es-CL" dirty="0" err="1" smtClean="0">
                <a:effectLst/>
              </a:rPr>
              <a:t>Pygame</a:t>
            </a:r>
            <a:r>
              <a:rPr lang="es-CL" dirty="0" smtClean="0">
                <a:effectLst/>
              </a:rPr>
              <a:t> de Python crear </a:t>
            </a:r>
            <a:r>
              <a:rPr lang="es-CL" dirty="0">
                <a:effectLst/>
              </a:rPr>
              <a:t>un videojuego de rol estratégico.</a:t>
            </a:r>
          </a:p>
        </p:txBody>
      </p:sp>
      <p:pic>
        <p:nvPicPr>
          <p:cNvPr id="1026" name="Picture 2" descr="http://www.gamespek.com/wp-content/uploads/2013/04/FireEmblemAwak-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215" y="2905956"/>
            <a:ext cx="5111000" cy="306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21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21718" y="345914"/>
            <a:ext cx="9905998" cy="1478570"/>
          </a:xfrm>
        </p:spPr>
        <p:txBody>
          <a:bodyPr/>
          <a:lstStyle/>
          <a:p>
            <a:r>
              <a:rPr lang="es-CL" dirty="0" smtClean="0"/>
              <a:t>Objetivos específicos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1" y="1682817"/>
            <a:ext cx="9905999" cy="354171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>
                <a:effectLst/>
              </a:rPr>
              <a:t>Estudiar e </a:t>
            </a:r>
            <a:r>
              <a:rPr lang="es-CL" dirty="0">
                <a:effectLst/>
              </a:rPr>
              <a:t>Investigar </a:t>
            </a:r>
            <a:r>
              <a:rPr lang="es-CL" dirty="0" smtClean="0">
                <a:effectLst/>
              </a:rPr>
              <a:t>el lenguaje </a:t>
            </a:r>
            <a:r>
              <a:rPr lang="es-CL" dirty="0">
                <a:effectLst/>
              </a:rPr>
              <a:t>para crear el juego.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L" dirty="0" smtClean="0">
                <a:effectLst/>
              </a:rPr>
              <a:t>El </a:t>
            </a:r>
            <a:r>
              <a:rPr lang="es-CL" dirty="0">
                <a:effectLst/>
              </a:rPr>
              <a:t>juego será ambientado en 2 </a:t>
            </a:r>
            <a:r>
              <a:rPr lang="es-CL" dirty="0" smtClean="0">
                <a:effectLst/>
              </a:rPr>
              <a:t>dimensiones con vista ortográfica.</a:t>
            </a:r>
            <a:endParaRPr lang="es-CL" dirty="0">
              <a:effectLst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CL" dirty="0" smtClean="0">
                <a:effectLst/>
              </a:rPr>
              <a:t>El </a:t>
            </a:r>
            <a:r>
              <a:rPr lang="es-CL" dirty="0">
                <a:effectLst/>
              </a:rPr>
              <a:t>sistema de batalla será por </a:t>
            </a:r>
            <a:r>
              <a:rPr lang="es-CL" dirty="0" smtClean="0">
                <a:effectLst/>
              </a:rPr>
              <a:t>turnos.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CL" dirty="0" smtClean="0">
                <a:effectLst/>
              </a:rPr>
              <a:t>Desarrollar las capacidades cognitivas del usuario como la estrategia y la táctica.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0967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11870" y="399578"/>
            <a:ext cx="9905998" cy="1478570"/>
          </a:xfrm>
        </p:spPr>
        <p:txBody>
          <a:bodyPr/>
          <a:lstStyle/>
          <a:p>
            <a:r>
              <a:rPr lang="es-CL" dirty="0" smtClean="0"/>
              <a:t>Historia del juego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28533" y="1878148"/>
            <a:ext cx="9905999" cy="3541714"/>
          </a:xfrm>
        </p:spPr>
        <p:txBody>
          <a:bodyPr/>
          <a:lstStyle/>
          <a:p>
            <a:r>
              <a:rPr lang="es-CL" dirty="0">
                <a:effectLst/>
              </a:rPr>
              <a:t>Se desarrolla en un ambiente ficticio con personajes de todo tipo como por ejemplo humanos, </a:t>
            </a:r>
            <a:r>
              <a:rPr lang="es-CL" dirty="0" smtClean="0">
                <a:effectLst/>
              </a:rPr>
              <a:t>robots</a:t>
            </a:r>
            <a:r>
              <a:rPr lang="es-CL" dirty="0">
                <a:effectLst/>
              </a:rPr>
              <a:t>, orcos, </a:t>
            </a:r>
            <a:r>
              <a:rPr lang="es-CL" dirty="0" smtClean="0">
                <a:effectLst/>
              </a:rPr>
              <a:t>bestias</a:t>
            </a:r>
            <a:r>
              <a:rPr lang="es-CL" dirty="0">
                <a:effectLst/>
              </a:rPr>
              <a:t>, donde el </a:t>
            </a:r>
            <a:r>
              <a:rPr lang="es-CL" dirty="0" smtClean="0">
                <a:effectLst/>
              </a:rPr>
              <a:t>usuario deberá </a:t>
            </a:r>
            <a:r>
              <a:rPr lang="es-CL" dirty="0">
                <a:effectLst/>
              </a:rPr>
              <a:t>comandar a su pequeño ejército </a:t>
            </a:r>
            <a:r>
              <a:rPr lang="es-CL" dirty="0" smtClean="0">
                <a:effectLst/>
              </a:rPr>
              <a:t>de 5 personajes que </a:t>
            </a:r>
            <a:r>
              <a:rPr lang="es-CL" dirty="0">
                <a:effectLst/>
              </a:rPr>
              <a:t>a la vez son sus amigos para defender a su pueblo del ataque de las fuerzas de </a:t>
            </a:r>
            <a:r>
              <a:rPr lang="es-CL" dirty="0" err="1" smtClean="0">
                <a:effectLst/>
              </a:rPr>
              <a:t>Rilakuman</a:t>
            </a:r>
            <a:r>
              <a:rPr lang="es-CL" dirty="0" smtClean="0">
                <a:effectLst/>
              </a:rPr>
              <a:t>.</a:t>
            </a:r>
            <a:endParaRPr lang="es-CL" dirty="0">
              <a:effectLst/>
            </a:endParaRP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549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Funcionalidades del juego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Menú principal</a:t>
            </a:r>
          </a:p>
          <a:p>
            <a:pPr marL="457200" lvl="1" indent="0">
              <a:buNone/>
            </a:pPr>
            <a:r>
              <a:rPr lang="es-CL" dirty="0" smtClean="0"/>
              <a:t>Esta será la pantalla de inicio del juego, donde el usuario tendrá acceso a distintas opciones como Jugar y Salir.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440175"/>
            <a:ext cx="5503663" cy="351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Funcionalidades del juego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CL" dirty="0" smtClean="0"/>
              <a:t>Menú juego</a:t>
            </a:r>
          </a:p>
          <a:p>
            <a:pPr marL="457200" lvl="1" indent="0">
              <a:buNone/>
            </a:pPr>
            <a:r>
              <a:rPr lang="es-CL" dirty="0" smtClean="0"/>
              <a:t>El usuario interactúa con los personajes del juego a través de este menú.</a:t>
            </a:r>
            <a:endParaRPr lang="es-CL" dirty="0"/>
          </a:p>
        </p:txBody>
      </p:sp>
      <p:pic>
        <p:nvPicPr>
          <p:cNvPr id="7" name="Marcador de contenido 6" descr="D:\PepE!\Trabajo-s!\PepE!\TT\Pygame\woeksapace2\Juego13_pres\juego\image\Menus\menu_interactuar1.png"/>
          <p:cNvPicPr>
            <a:picLocks noGrp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>
          <a:xfrm>
            <a:off x="7894750" y="2532833"/>
            <a:ext cx="2228043" cy="2975019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322110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Funcionalidades del juego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Movimiento del personaje</a:t>
            </a:r>
          </a:p>
          <a:p>
            <a:pPr marL="457200" lvl="1" indent="0">
              <a:buNone/>
            </a:pPr>
            <a:r>
              <a:rPr lang="es-CL" dirty="0" smtClean="0"/>
              <a:t>El usuario podrá mover sus personajes en las casillas del mapa.</a:t>
            </a:r>
          </a:p>
          <a:p>
            <a:pPr marL="457200" lvl="1" indent="0">
              <a:buNone/>
            </a:pPr>
            <a:r>
              <a:rPr lang="es-CL" dirty="0" smtClean="0"/>
              <a:t>Cada personaje tendrá un limite de casillas que se puede mover en un turno (este limite serían las casillas de color morado en la imagen).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442" y="2293279"/>
            <a:ext cx="3757969" cy="380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6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Funcionalidades del juego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41410" y="2249485"/>
            <a:ext cx="4878389" cy="358464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ES" dirty="0" smtClean="0"/>
              <a:t>Perfiles de personajes</a:t>
            </a:r>
            <a:endParaRPr lang="es-ES" dirty="0"/>
          </a:p>
          <a:p>
            <a:pPr marL="457200" lvl="1" indent="0">
              <a:buNone/>
            </a:pPr>
            <a:r>
              <a:rPr lang="es-CL" dirty="0" smtClean="0"/>
              <a:t>Se muestran recuadros en la pantalla del </a:t>
            </a:r>
            <a:r>
              <a:rPr lang="es-CL" dirty="0"/>
              <a:t>personaje en turno y </a:t>
            </a:r>
            <a:r>
              <a:rPr lang="es-CL" dirty="0" smtClean="0"/>
              <a:t>del personaje marcado informando sus estadísticas actuales, esto con el propósito de ayudar al jugador en su estrategia.</a:t>
            </a:r>
          </a:p>
          <a:p>
            <a:pPr marL="457200" lvl="1" indent="0">
              <a:buNone/>
            </a:pPr>
            <a:r>
              <a:rPr lang="es-CL" dirty="0" err="1" smtClean="0"/>
              <a:t>Ej</a:t>
            </a:r>
            <a:r>
              <a:rPr lang="es-CL" dirty="0" smtClean="0"/>
              <a:t>: Si el personaje en turno tiene poca vida lo ideal seria no pelear con un enemigo que podría matarlo.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440" y="1571222"/>
            <a:ext cx="2574757" cy="172051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360" y="3521127"/>
            <a:ext cx="3504916" cy="300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4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Funcionalidades del juego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4525294" cy="35417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Atacar.</a:t>
            </a:r>
          </a:p>
          <a:p>
            <a:pPr marL="457200" lvl="1" indent="0">
              <a:buNone/>
            </a:pPr>
            <a:r>
              <a:rPr lang="es-CL" dirty="0" smtClean="0"/>
              <a:t>Al seleccionar atacar se desplegara una animación de los personajes en batalla.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038" y="2249486"/>
            <a:ext cx="5991316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0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7528" y="152719"/>
            <a:ext cx="8496944" cy="1076935"/>
          </a:xfrm>
        </p:spPr>
        <p:txBody>
          <a:bodyPr>
            <a:normAutofit/>
          </a:bodyPr>
          <a:lstStyle/>
          <a:p>
            <a:r>
              <a:rPr lang="es-ES" dirty="0" smtClean="0"/>
              <a:t>Historia de los videojuegos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47529" y="1412776"/>
            <a:ext cx="8178493" cy="1511122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Década de los 50`s</a:t>
            </a:r>
          </a:p>
          <a:p>
            <a:pPr marL="342900" indent="-342900"/>
            <a:r>
              <a:rPr lang="es-ES" dirty="0" smtClean="0"/>
              <a:t>OXO, </a:t>
            </a:r>
            <a:r>
              <a:rPr lang="es-ES" dirty="0"/>
              <a:t>p</a:t>
            </a:r>
            <a:r>
              <a:rPr lang="es-ES" dirty="0" smtClean="0"/>
              <a:t>rimer juego (Alexander Douglas)</a:t>
            </a:r>
          </a:p>
          <a:p>
            <a:pPr marL="342900" indent="-342900"/>
            <a:r>
              <a:rPr lang="es-ES" dirty="0" smtClean="0"/>
              <a:t>EDSAC</a:t>
            </a:r>
          </a:p>
        </p:txBody>
      </p:sp>
      <p:pic>
        <p:nvPicPr>
          <p:cNvPr id="4" name="Imagen 3" descr="http://praset.com/imagenes/historia-los-videojuegos-joaco-burgos-praset-oxo-tic-tac-toe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22351" y="3237750"/>
            <a:ext cx="3512476" cy="3108995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5" name="Picture 2" descr="https://upload.wikimedia.org/wikipedia/commons/3/3a/EDSAC_%2810%2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9" y="2923898"/>
            <a:ext cx="3263775" cy="359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03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Funcionalidades del juego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4878388" cy="35417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Inventario.</a:t>
            </a:r>
          </a:p>
          <a:p>
            <a:pPr marL="457200" lvl="1" indent="0">
              <a:buNone/>
            </a:pPr>
            <a:r>
              <a:rPr lang="es-CL" dirty="0" smtClean="0"/>
              <a:t>Al seleccionar la opción “Inventario” en el menú interactuar se desplegara el inventario del personaje para utilizar algún objeto y ver las estadísticas del personaje.</a:t>
            </a:r>
            <a:endParaRPr lang="es-C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799" y="2249485"/>
            <a:ext cx="5589879" cy="358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3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3081" y="297779"/>
            <a:ext cx="9905998" cy="1478570"/>
          </a:xfrm>
        </p:spPr>
        <p:txBody>
          <a:bodyPr/>
          <a:lstStyle/>
          <a:p>
            <a:r>
              <a:rPr lang="es-CL" dirty="0" smtClean="0"/>
              <a:t>Diagrama Casos de uso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727" y="1541558"/>
            <a:ext cx="9200000" cy="5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3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50306" y="1348162"/>
            <a:ext cx="10977607" cy="5102202"/>
          </a:xfrm>
        </p:spPr>
        <p:txBody>
          <a:bodyPr>
            <a:normAutofit/>
          </a:bodyPr>
          <a:lstStyle/>
          <a:p>
            <a:pPr lvl="0"/>
            <a:r>
              <a:rPr lang="es-ES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 </a:t>
            </a:r>
            <a:r>
              <a:rPr lang="es-E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uso: Iniciar juego </a:t>
            </a:r>
            <a:endParaRPr lang="es-ES" sz="1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s-ES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</a:t>
            </a:r>
            <a:r>
              <a:rPr lang="es-E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El sistema carga en pantalla el escenario, los personajes, los enemigos y sus perfiles. </a:t>
            </a:r>
            <a:endParaRPr lang="es-ES" sz="1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s-ES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Actores</a:t>
            </a:r>
            <a:r>
              <a:rPr lang="es-E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Usuario. </a:t>
            </a:r>
            <a:endParaRPr lang="es-ES" sz="1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s-ES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Precondición</a:t>
            </a:r>
            <a:r>
              <a:rPr lang="es-E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ES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Haber </a:t>
            </a:r>
            <a:r>
              <a:rPr lang="es-E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iniciado una partida. </a:t>
            </a:r>
            <a:endParaRPr lang="es-ES" sz="1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s-ES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Propósito</a:t>
            </a:r>
            <a:r>
              <a:rPr lang="es-E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Mostrar el mundo en pantalla. </a:t>
            </a:r>
            <a:endParaRPr lang="es-ES" sz="1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r>
              <a:rPr lang="es-ES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Escenario </a:t>
            </a:r>
            <a:r>
              <a:rPr lang="es-E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principal: </a:t>
            </a:r>
            <a:endParaRPr lang="es-ES" sz="1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AutoNum type="arabicPeriod"/>
            </a:pPr>
            <a:r>
              <a:rPr lang="es-ES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</a:t>
            </a:r>
            <a:r>
              <a:rPr lang="es-E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carga el mapa en pantalla. </a:t>
            </a:r>
            <a:endParaRPr lang="es-ES" sz="1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AutoNum type="arabicPeriod"/>
            </a:pPr>
            <a:r>
              <a:rPr lang="es-ES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</a:t>
            </a:r>
            <a:r>
              <a:rPr lang="es-E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carga los </a:t>
            </a:r>
            <a:r>
              <a:rPr lang="es-ES" sz="1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sprites</a:t>
            </a:r>
            <a:r>
              <a:rPr lang="es-E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 posiciones de los personajes. </a:t>
            </a:r>
            <a:endParaRPr lang="es-ES" sz="19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AutoNum type="arabicPeriod"/>
            </a:pPr>
            <a:r>
              <a:rPr lang="es-ES" sz="1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</a:t>
            </a:r>
            <a:r>
              <a:rPr lang="es-E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carga las estadísticas e inventario de los personajes.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283080" y="116242"/>
            <a:ext cx="9905998" cy="1478570"/>
          </a:xfrm>
        </p:spPr>
        <p:txBody>
          <a:bodyPr/>
          <a:lstStyle/>
          <a:p>
            <a:r>
              <a:rPr lang="es-ES" dirty="0" smtClean="0"/>
              <a:t>Casos de uso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215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50306" y="1375871"/>
            <a:ext cx="10977607" cy="5102202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 de uso: Mover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Descripción: Se desplaza al personaje seleccionado.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Actores: Usuario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Precondición: Debe haber seleccionado mover en el menú </a:t>
            </a:r>
            <a:r>
              <a:rPr lang="es-CL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juego.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Propósito: </a:t>
            </a:r>
            <a:r>
              <a:rPr lang="es-CL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Acercarse o alejarse de los enemigos según como el jugador crea conveniente.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Escenario principal: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CL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</a:t>
            </a:r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 muestra en pantalla la zona de movimiento del personaje seleccionado.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usuario selecciona la posición donde desea </a:t>
            </a:r>
            <a:r>
              <a:rPr lang="es-CL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ubicar </a:t>
            </a:r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 personaje.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sistema desplaza al personaje a la nueva ubicación.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CL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actualiza la posición del personaje.</a:t>
            </a:r>
          </a:p>
          <a:p>
            <a:r>
              <a:rPr lang="es-CL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Flujo alternativo:</a:t>
            </a:r>
            <a:endParaRPr lang="es-E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CL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</a:t>
            </a:r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usuario </a:t>
            </a:r>
            <a:r>
              <a:rPr lang="es-CL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selecciona </a:t>
            </a:r>
            <a:r>
              <a:rPr lang="es-E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 casilla ocupada no posicionará al personaje.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283080" y="116242"/>
            <a:ext cx="9905998" cy="1478570"/>
          </a:xfrm>
        </p:spPr>
        <p:txBody>
          <a:bodyPr/>
          <a:lstStyle/>
          <a:p>
            <a:r>
              <a:rPr lang="es-ES" dirty="0" smtClean="0"/>
              <a:t>Casos de uso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4470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50306" y="1375871"/>
            <a:ext cx="10977607" cy="5102202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 de uso: Atacar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Descripción: Se utiliza para atacar a un personaje enemigo.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Actores: Usuario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Precondición: Debe haber seleccionado atacar en el menú </a:t>
            </a:r>
            <a:r>
              <a:rPr lang="es-CL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juego</a:t>
            </a:r>
            <a:r>
              <a:rPr lang="es-E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Propósito: Atacar a los personajes enemigos para así debilitarlos hasta derrotarlos.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Escenario </a:t>
            </a:r>
            <a:r>
              <a:rPr lang="es-CL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principal:</a:t>
            </a:r>
            <a:endParaRPr lang="es-E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CL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sistema muestra en pantalla la zona de ataque.</a:t>
            </a:r>
            <a:endParaRPr lang="es-E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CL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</a:t>
            </a:r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usuario selecciona un personaje enemigo que este dentro del rango de esa zona.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activa </a:t>
            </a:r>
            <a:r>
              <a:rPr lang="es-CL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evento batalla desplegando las animaciones de los </a:t>
            </a:r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personajes en batalla.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vuelve a la pantalla principal de juego.</a:t>
            </a:r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CL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Flujo alternativo:</a:t>
            </a:r>
            <a:endParaRPr lang="es-E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s-CL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 </a:t>
            </a:r>
            <a:r>
              <a:rPr lang="es-CL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usuario </a:t>
            </a:r>
            <a:r>
              <a:rPr lang="es-CL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selecciona un enemigo, no se lleva a cabo </a:t>
            </a:r>
            <a:r>
              <a:rPr lang="es-E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evento.</a:t>
            </a:r>
          </a:p>
          <a:p>
            <a:pPr lvl="0"/>
            <a:endParaRPr lang="es-E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283080" y="116242"/>
            <a:ext cx="9905998" cy="1478570"/>
          </a:xfrm>
        </p:spPr>
        <p:txBody>
          <a:bodyPr/>
          <a:lstStyle/>
          <a:p>
            <a:r>
              <a:rPr lang="es-ES" dirty="0" smtClean="0"/>
              <a:t>Casos de uso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0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255177" y="223564"/>
            <a:ext cx="9905998" cy="1478570"/>
          </a:xfrm>
        </p:spPr>
        <p:txBody>
          <a:bodyPr/>
          <a:lstStyle/>
          <a:p>
            <a:r>
              <a:rPr lang="es-CL" dirty="0"/>
              <a:t>Diagrama de </a:t>
            </a:r>
            <a:r>
              <a:rPr lang="es-CL" dirty="0" smtClean="0"/>
              <a:t>secuencia</a:t>
            </a:r>
            <a:endParaRPr lang="es-ES" dirty="0"/>
          </a:p>
        </p:txBody>
      </p:sp>
      <p:sp>
        <p:nvSpPr>
          <p:cNvPr id="7" name="Marcador de contenido 4"/>
          <p:cNvSpPr txBox="1">
            <a:spLocks/>
          </p:cNvSpPr>
          <p:nvPr/>
        </p:nvSpPr>
        <p:spPr>
          <a:xfrm>
            <a:off x="883835" y="1579785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Iniciar juego</a:t>
            </a:r>
          </a:p>
          <a:p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51" y="2325710"/>
            <a:ext cx="107632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3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255177" y="223564"/>
            <a:ext cx="9905998" cy="1478570"/>
          </a:xfrm>
        </p:spPr>
        <p:txBody>
          <a:bodyPr/>
          <a:lstStyle/>
          <a:p>
            <a:r>
              <a:rPr lang="es-CL" dirty="0"/>
              <a:t>Diagrama de secuencia</a:t>
            </a:r>
            <a:endParaRPr lang="es-ES" dirty="0"/>
          </a:p>
        </p:txBody>
      </p:sp>
      <p:sp>
        <p:nvSpPr>
          <p:cNvPr id="7" name="Marcador de contenido 4"/>
          <p:cNvSpPr txBox="1">
            <a:spLocks/>
          </p:cNvSpPr>
          <p:nvPr/>
        </p:nvSpPr>
        <p:spPr>
          <a:xfrm>
            <a:off x="883835" y="1579785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Mover personaje</a:t>
            </a:r>
          </a:p>
          <a:p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21" y="2271429"/>
            <a:ext cx="7514286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255177" y="223564"/>
            <a:ext cx="9905998" cy="1478570"/>
          </a:xfrm>
        </p:spPr>
        <p:txBody>
          <a:bodyPr/>
          <a:lstStyle/>
          <a:p>
            <a:r>
              <a:rPr lang="es-CL" dirty="0"/>
              <a:t>Diagrama de </a:t>
            </a:r>
            <a:r>
              <a:rPr lang="es-CL" dirty="0" smtClean="0"/>
              <a:t>secuencia</a:t>
            </a:r>
            <a:endParaRPr lang="es-ES" dirty="0"/>
          </a:p>
        </p:txBody>
      </p:sp>
      <p:sp>
        <p:nvSpPr>
          <p:cNvPr id="7" name="Marcador de contenido 4"/>
          <p:cNvSpPr txBox="1">
            <a:spLocks/>
          </p:cNvSpPr>
          <p:nvPr/>
        </p:nvSpPr>
        <p:spPr>
          <a:xfrm>
            <a:off x="883835" y="1579785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Atacar</a:t>
            </a:r>
          </a:p>
          <a:p>
            <a:endParaRPr lang="es-CL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87" y="1472620"/>
            <a:ext cx="8722101" cy="502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88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0202" y="115910"/>
            <a:ext cx="9905998" cy="1478570"/>
          </a:xfrm>
        </p:spPr>
        <p:txBody>
          <a:bodyPr/>
          <a:lstStyle/>
          <a:p>
            <a:r>
              <a:rPr lang="es-CL" dirty="0" smtClean="0"/>
              <a:t>Diagrama de clases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06183" y="1326524"/>
            <a:ext cx="10434035" cy="5331853"/>
          </a:xfrm>
        </p:spPr>
        <p:txBody>
          <a:bodyPr>
            <a:noAutofit/>
          </a:bodyPr>
          <a:lstStyle/>
          <a:p>
            <a:pPr lvl="0" fontAlgn="auto"/>
            <a:r>
              <a:rPr lang="es-ES" sz="2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Menú </a:t>
            </a:r>
            <a:r>
              <a:rPr lang="es-ES" sz="2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Principal: </a:t>
            </a:r>
            <a:r>
              <a:rPr lang="es-ES" sz="2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Muestra un fondo y un menú animados que ofrece la opción iniciar juego o salir.</a:t>
            </a:r>
          </a:p>
          <a:p>
            <a:r>
              <a:rPr lang="es-ES" sz="20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</a:t>
            </a:r>
            <a:r>
              <a:rPr lang="es-ES" sz="2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Esta clase se encarga de mantener el juego en funcionamiento, contiene el </a:t>
            </a:r>
            <a:r>
              <a:rPr lang="es-ES" sz="20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loop</a:t>
            </a:r>
            <a:r>
              <a:rPr lang="es-ES" sz="2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principal del </a:t>
            </a:r>
            <a:r>
              <a:rPr lang="es-ES" sz="2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juego</a:t>
            </a:r>
            <a:r>
              <a:rPr lang="es-ES" sz="2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ES" sz="2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controla los turnos de los personajes.</a:t>
            </a:r>
          </a:p>
          <a:p>
            <a:pPr lvl="0" fontAlgn="auto"/>
            <a:r>
              <a:rPr lang="es-ES" sz="2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Menú Juego: Esta clase se encarga de la interacción entre el usuario y el juego a través del menú juego permitiendo funcionalidades del juego.</a:t>
            </a:r>
            <a:endParaRPr lang="es-ES" sz="2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fontAlgn="auto"/>
            <a:r>
              <a:rPr lang="es-ES" sz="2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Estados: Esta clase </a:t>
            </a:r>
            <a:r>
              <a:rPr lang="es-ES" sz="2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contiene las estadísticas, parámetros, equipo e inventario </a:t>
            </a:r>
            <a:r>
              <a:rPr lang="es-ES" sz="2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los </a:t>
            </a:r>
            <a:r>
              <a:rPr lang="es-ES" sz="2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personajes.</a:t>
            </a:r>
            <a:endParaRPr lang="es-ES" sz="2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fontAlgn="auto"/>
            <a:r>
              <a:rPr lang="es-ES" sz="2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Personaje: </a:t>
            </a:r>
            <a:r>
              <a:rPr lang="es-ES" sz="2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Guarda y actualiza la posición </a:t>
            </a:r>
            <a:r>
              <a:rPr lang="es-ES" sz="2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el </a:t>
            </a:r>
            <a:r>
              <a:rPr lang="es-ES" sz="2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mapa de los personajes. </a:t>
            </a:r>
          </a:p>
          <a:p>
            <a:r>
              <a:rPr lang="es-ES" sz="2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Eventos: </a:t>
            </a:r>
            <a:r>
              <a:rPr lang="es-ES" sz="2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</a:t>
            </a:r>
            <a:r>
              <a:rPr lang="es-ES" sz="2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clase encargada de animar los ataques y </a:t>
            </a:r>
            <a:r>
              <a:rPr lang="es-ES" sz="2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actualizar las </a:t>
            </a:r>
            <a:r>
              <a:rPr lang="es-ES" sz="2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estadísticas de los </a:t>
            </a:r>
            <a:r>
              <a:rPr lang="es-ES" sz="205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pjs</a:t>
            </a:r>
            <a:r>
              <a:rPr lang="es-ES" sz="20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 batalla.</a:t>
            </a:r>
          </a:p>
          <a:p>
            <a:pPr lvl="0" fontAlgn="auto"/>
            <a:r>
              <a:rPr lang="es-ES" sz="205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Sprites</a:t>
            </a:r>
            <a:r>
              <a:rPr lang="es-ES" sz="2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Es la encargada de todo lo que es manejo de </a:t>
            </a:r>
            <a:r>
              <a:rPr lang="es-ES" sz="205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sprites</a:t>
            </a:r>
            <a:r>
              <a:rPr lang="es-ES" sz="2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como recortarlos, animarlos, etc.</a:t>
            </a:r>
          </a:p>
        </p:txBody>
      </p:sp>
    </p:spTree>
    <p:extLst>
      <p:ext uri="{BB962C8B-B14F-4D97-AF65-F5344CB8AC3E}">
        <p14:creationId xmlns:p14="http://schemas.microsoft.com/office/powerpoint/2010/main" val="174037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882" y="0"/>
            <a:ext cx="8838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1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7528" y="152718"/>
            <a:ext cx="8352928" cy="1116042"/>
          </a:xfrm>
        </p:spPr>
        <p:txBody>
          <a:bodyPr/>
          <a:lstStyle/>
          <a:p>
            <a:r>
              <a:rPr lang="es-ES" dirty="0" smtClean="0"/>
              <a:t>Historia de los videojuegos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47528" y="1484785"/>
            <a:ext cx="4248472" cy="2185119"/>
          </a:xfrm>
        </p:spPr>
        <p:txBody>
          <a:bodyPr>
            <a:normAutofit/>
          </a:bodyPr>
          <a:lstStyle/>
          <a:p>
            <a:r>
              <a:rPr lang="es-ES" dirty="0" smtClean="0"/>
              <a:t>Década de los 60’s</a:t>
            </a:r>
          </a:p>
          <a:p>
            <a:pPr marL="342900" indent="-342900"/>
            <a:r>
              <a:rPr lang="es-ES" dirty="0" err="1" smtClean="0"/>
              <a:t>SpaceWar</a:t>
            </a:r>
            <a:r>
              <a:rPr lang="es-ES" dirty="0" smtClean="0"/>
              <a:t> (Russell)</a:t>
            </a:r>
          </a:p>
          <a:p>
            <a:pPr marL="342900" indent="-342900"/>
            <a:r>
              <a:rPr lang="es-ES" dirty="0" smtClean="0"/>
              <a:t>Brown box (Primera consola)</a:t>
            </a:r>
            <a:endParaRPr lang="es-ES" dirty="0"/>
          </a:p>
          <a:p>
            <a:endParaRPr lang="es-ES" dirty="0" smtClean="0"/>
          </a:p>
        </p:txBody>
      </p:sp>
      <p:pic>
        <p:nvPicPr>
          <p:cNvPr id="5" name="Imagen 4" descr="File:Spacewar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677900" y="3848415"/>
            <a:ext cx="3977208" cy="2700798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6" name="Imagen 5" descr="http://vignette1.wikia.nocookie.net/dreamen/images/5/58/Brown_Box_2.jpg/revision/latest?cb=20140423173211&amp;path-prefix=es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032529" y="3885929"/>
            <a:ext cx="3672408" cy="2663284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64348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111" y="312821"/>
            <a:ext cx="9905998" cy="998621"/>
          </a:xfrm>
        </p:spPr>
        <p:txBody>
          <a:bodyPr/>
          <a:lstStyle/>
          <a:p>
            <a:r>
              <a:rPr lang="es-CL" dirty="0" smtClean="0"/>
              <a:t>Diagrama de menús</a:t>
            </a:r>
            <a:endParaRPr lang="es-CL" dirty="0"/>
          </a:p>
        </p:txBody>
      </p:sp>
      <p:pic>
        <p:nvPicPr>
          <p:cNvPr id="4098" name="Picture 2" descr="https://scontent.faep3-1.fna.fbcdn.net/v/t1.15752-9/32621040_1586438451453543_571375854622343168_n.png?_nc_cat=0&amp;_nc_eui2=AeFgDOR-38Sz18S88ud0xyCPhxZHrGI5t92X-B13FvGeJc9gS0ByElEZP1MY12Q-INzEyvNIR_Y2WCZXojldrN8ZJaH4Ck9o24KYAr8TnY3Bsw&amp;oh=ed514de39cf63eaf36051b5c725fa146&amp;oe=5B7D29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097" y="1311442"/>
            <a:ext cx="49530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47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06387" y="338579"/>
            <a:ext cx="9905998" cy="998621"/>
          </a:xfrm>
        </p:spPr>
        <p:txBody>
          <a:bodyPr/>
          <a:lstStyle/>
          <a:p>
            <a:r>
              <a:rPr lang="es-CL" dirty="0" smtClean="0"/>
              <a:t>Diagrama modular</a:t>
            </a:r>
            <a:endParaRPr lang="es-CL" dirty="0"/>
          </a:p>
        </p:txBody>
      </p:sp>
      <p:pic>
        <p:nvPicPr>
          <p:cNvPr id="5122" name="Picture 2" descr="https://scontent.faep3-1.fna.fbcdn.net/v/t1.15752-9/32646823_1586441671453221_4023627853697384448_n.png?_nc_cat=0&amp;_nc_eui2=AeGaxCDAE5cmYKDsksjjv4O37EnVFmlgqSDOYeUxAnDTROz7NBJWzOu64lDMtPMtTulV4UWXJmNnLXIunY2TNlVQALCiemzeRt4k70_eZjkGkg&amp;oh=753d003c45e9bad291f776aea4e1a0c4&amp;oe=5B8889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817" y="1825245"/>
            <a:ext cx="6502639" cy="377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16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Plantillas de las pantallas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Menú Principal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638" y="2249487"/>
            <a:ext cx="6558049" cy="418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3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Plantillas de las pantallas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Pantalla juego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368" y="2249487"/>
            <a:ext cx="6226857" cy="396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5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Plantillas de las pantallas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Pantalla batalla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15" y="3164416"/>
            <a:ext cx="5089275" cy="328845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315" y="3164416"/>
            <a:ext cx="5113649" cy="328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Descripción de procesos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41410" y="2097088"/>
            <a:ext cx="10475334" cy="3694112"/>
          </a:xfrm>
        </p:spPr>
        <p:txBody>
          <a:bodyPr>
            <a:normAutofit fontScale="85000" lnSpcReduction="20000"/>
          </a:bodyPr>
          <a:lstStyle/>
          <a:p>
            <a:r>
              <a:rPr lang="es-C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 enemigo</a:t>
            </a:r>
            <a:r>
              <a:rPr lang="es-C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s-C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s-C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Objetivo: Controlar a los personajes de la máquina asignándoles la orden moverse o atacar. </a:t>
            </a:r>
          </a:p>
          <a:p>
            <a:pPr lvl="1"/>
            <a:r>
              <a:rPr lang="es-C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Ubicación: </a:t>
            </a:r>
            <a:r>
              <a:rPr lang="es-C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menú_juego</a:t>
            </a:r>
            <a:endParaRPr lang="es-CL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C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Pelea:</a:t>
            </a:r>
          </a:p>
          <a:p>
            <a:pPr lvl="1"/>
            <a:r>
              <a:rPr lang="es-C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Objetivo: Calcula los daños de los personajes seleccionados, reduciendo la vida de los personajes según el daño del personaje atacante y la armadura del personaje </a:t>
            </a:r>
            <a:r>
              <a:rPr lang="es-C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enemigo.</a:t>
            </a:r>
          </a:p>
          <a:p>
            <a:pPr lvl="1"/>
            <a:r>
              <a:rPr lang="es-C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Ubicación: Eventos</a:t>
            </a:r>
          </a:p>
          <a:p>
            <a:r>
              <a:rPr lang="es-C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Cargar menú principal:</a:t>
            </a:r>
          </a:p>
          <a:p>
            <a:pPr lvl="1"/>
            <a:r>
              <a:rPr lang="es-C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Objetivo: Carga la música, las animaciones del menú y activa la clase </a:t>
            </a:r>
            <a:r>
              <a:rPr lang="es-C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</a:t>
            </a:r>
            <a:r>
              <a:rPr lang="es-C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/>
            <a:r>
              <a:rPr lang="es-C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Ubicación: </a:t>
            </a:r>
            <a:r>
              <a:rPr lang="es-C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Menu_principal</a:t>
            </a:r>
            <a:endParaRPr lang="es-CL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s-E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7120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Descripción de procesos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41410" y="2097088"/>
            <a:ext cx="10475334" cy="3694112"/>
          </a:xfrm>
        </p:spPr>
        <p:txBody>
          <a:bodyPr>
            <a:normAutofit fontScale="77500" lnSpcReduction="20000"/>
          </a:bodyPr>
          <a:lstStyle/>
          <a:p>
            <a:r>
              <a:rPr lang="es-C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Loop</a:t>
            </a:r>
            <a:r>
              <a:rPr lang="es-C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juego:</a:t>
            </a:r>
            <a:endParaRPr lang="es-C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s-C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Objetivo: </a:t>
            </a:r>
            <a:r>
              <a:rPr lang="es-C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 el proceso mas importante. Se encarga de comunicar a toda las clases logrando el funcionamiento del juego y es responsable de controlar los turnos de los personajes.</a:t>
            </a:r>
          </a:p>
          <a:p>
            <a:pPr lvl="1"/>
            <a:r>
              <a:rPr lang="es-C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Ubicación: </a:t>
            </a:r>
            <a:r>
              <a:rPr lang="es-C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</a:t>
            </a:r>
            <a:endParaRPr lang="es-CL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C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Validar vida:</a:t>
            </a:r>
            <a:endParaRPr lang="es-C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s-C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</a:t>
            </a:r>
            <a:r>
              <a:rPr lang="es-C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Revisa constantemente la vida de todos los personajes en el juego. Al morir un personaje comunica a la clase </a:t>
            </a:r>
            <a:r>
              <a:rPr lang="es-C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</a:t>
            </a:r>
            <a:r>
              <a:rPr lang="es-C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para liberar su espacio.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Ubicación: Estados</a:t>
            </a:r>
          </a:p>
          <a:p>
            <a:r>
              <a:rPr lang="es-C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Get_frame</a:t>
            </a:r>
            <a:r>
              <a:rPr lang="es-C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s-C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s-C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Objetivo: </a:t>
            </a:r>
            <a:r>
              <a:rPr lang="es-C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Recorta los </a:t>
            </a:r>
            <a:r>
              <a:rPr lang="es-CL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frames</a:t>
            </a:r>
            <a:r>
              <a:rPr lang="es-C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una imagen para crear una animación.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Ubicación: </a:t>
            </a:r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Sprites</a:t>
            </a:r>
            <a:endParaRPr lang="es-E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512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41410" y="2097088"/>
            <a:ext cx="10475334" cy="3694112"/>
          </a:xfrm>
        </p:spPr>
        <p:txBody>
          <a:bodyPr>
            <a:normAutofit/>
          </a:bodyPr>
          <a:lstStyle/>
          <a:p>
            <a:pPr lvl="1"/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Gran cantidad de información</a:t>
            </a:r>
          </a:p>
          <a:p>
            <a:pPr lvl="1"/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Adaptar la información</a:t>
            </a:r>
          </a:p>
          <a:p>
            <a:pPr lvl="1"/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Proceso de batalla</a:t>
            </a:r>
          </a:p>
          <a:p>
            <a:pPr lvl="1"/>
            <a:r>
              <a:rPr lang="es-E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Coordenadas</a:t>
            </a:r>
          </a:p>
          <a:p>
            <a:pPr lvl="1"/>
            <a:r>
              <a:rPr lang="es-E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Init</a:t>
            </a:r>
            <a:endParaRPr lang="es-E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endParaRPr lang="es-E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729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47529" y="1453085"/>
            <a:ext cx="4094577" cy="2376264"/>
          </a:xfrm>
        </p:spPr>
        <p:txBody>
          <a:bodyPr>
            <a:normAutofit/>
          </a:bodyPr>
          <a:lstStyle/>
          <a:p>
            <a:r>
              <a:rPr lang="es-ES" dirty="0" smtClean="0"/>
              <a:t>Década de los 70`s</a:t>
            </a:r>
          </a:p>
          <a:p>
            <a:r>
              <a:rPr lang="es-CL" dirty="0" err="1" smtClean="0"/>
              <a:t>Space</a:t>
            </a:r>
            <a:r>
              <a:rPr lang="es-CL" dirty="0" smtClean="0"/>
              <a:t> </a:t>
            </a:r>
            <a:r>
              <a:rPr lang="es-CL" dirty="0" err="1" smtClean="0"/>
              <a:t>Invaders</a:t>
            </a:r>
            <a:r>
              <a:rPr lang="es-CL" dirty="0" smtClean="0"/>
              <a:t> (</a:t>
            </a:r>
            <a:r>
              <a:rPr lang="es-CL" dirty="0" err="1" smtClean="0"/>
              <a:t>Taito</a:t>
            </a:r>
            <a:r>
              <a:rPr lang="es-CL" dirty="0" smtClean="0"/>
              <a:t>)</a:t>
            </a:r>
          </a:p>
          <a:p>
            <a:pPr marL="342900" indent="-342900"/>
            <a:r>
              <a:rPr lang="es-CL" dirty="0" err="1" smtClean="0"/>
              <a:t>Pac-Man</a:t>
            </a:r>
            <a:r>
              <a:rPr lang="es-CL" dirty="0" smtClean="0"/>
              <a:t> (</a:t>
            </a:r>
            <a:r>
              <a:rPr lang="es-CL" dirty="0" err="1" smtClean="0"/>
              <a:t>Namco</a:t>
            </a:r>
            <a:r>
              <a:rPr lang="es-CL" dirty="0" smtClean="0"/>
              <a:t>, influyente)</a:t>
            </a:r>
          </a:p>
          <a:p>
            <a:pPr marL="342900" indent="-342900">
              <a:buFontTx/>
              <a:buChar char="-"/>
            </a:pPr>
            <a:endParaRPr lang="es-CL" dirty="0" smtClean="0"/>
          </a:p>
          <a:p>
            <a:pPr marL="342900" indent="-342900">
              <a:buFontTx/>
              <a:buChar char="-"/>
            </a:pPr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847528" y="152718"/>
            <a:ext cx="8352928" cy="1116042"/>
          </a:xfrm>
        </p:spPr>
        <p:txBody>
          <a:bodyPr/>
          <a:lstStyle/>
          <a:p>
            <a:r>
              <a:rPr lang="es-ES" dirty="0" smtClean="0"/>
              <a:t>Historia de los videojuegos</a:t>
            </a:r>
            <a:endParaRPr lang="es-ES" dirty="0"/>
          </a:p>
        </p:txBody>
      </p:sp>
      <p:pic>
        <p:nvPicPr>
          <p:cNvPr id="7" name="Imagen 6" descr="http://1.bp.blogspot.com/-meRDcB-or8E/Tl_dbFADdlI/AAAAAAAAAUA/M2I9uGGZaCI/s1600/Pacman.gif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616989" y="3695048"/>
            <a:ext cx="3750524" cy="2503057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8" name="Imagen 7" descr="https://upload.wikimedia.org/wikipedia/en/2/20/SpaceInvaders-Gameplay.gif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828103" y="3614431"/>
            <a:ext cx="2808312" cy="2664293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219271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47528" y="1412778"/>
            <a:ext cx="4896544" cy="2232247"/>
          </a:xfrm>
        </p:spPr>
        <p:txBody>
          <a:bodyPr>
            <a:normAutofit/>
          </a:bodyPr>
          <a:lstStyle/>
          <a:p>
            <a:r>
              <a:rPr lang="es-ES" dirty="0" smtClean="0"/>
              <a:t>Década de los 80`s</a:t>
            </a:r>
          </a:p>
          <a:p>
            <a:pPr marL="342900" indent="-342900"/>
            <a:r>
              <a:rPr lang="es-ES" dirty="0" smtClean="0"/>
              <a:t>Gran crisis por juegos similares.</a:t>
            </a:r>
          </a:p>
          <a:p>
            <a:pPr marL="342900" indent="-342900"/>
            <a:r>
              <a:rPr lang="es-ES" dirty="0" err="1" smtClean="0"/>
              <a:t>Donkey</a:t>
            </a:r>
            <a:r>
              <a:rPr lang="es-ES" dirty="0" smtClean="0"/>
              <a:t> </a:t>
            </a:r>
            <a:r>
              <a:rPr lang="es-ES" dirty="0" err="1" smtClean="0"/>
              <a:t>kong</a:t>
            </a:r>
            <a:r>
              <a:rPr lang="es-ES" dirty="0" smtClean="0"/>
              <a:t> (Nintendo, 1982)</a:t>
            </a:r>
          </a:p>
          <a:p>
            <a:pPr marL="342900" indent="-342900"/>
            <a:r>
              <a:rPr lang="es-ES" dirty="0" err="1" smtClean="0"/>
              <a:t>Super</a:t>
            </a:r>
            <a:r>
              <a:rPr lang="es-ES" dirty="0" smtClean="0"/>
              <a:t> </a:t>
            </a:r>
            <a:r>
              <a:rPr lang="es-ES" dirty="0" err="1" smtClean="0"/>
              <a:t>Morio</a:t>
            </a:r>
            <a:r>
              <a:rPr lang="es-ES" dirty="0" smtClean="0"/>
              <a:t> (Nintendo, 1985)</a:t>
            </a:r>
            <a:endParaRPr lang="es-ES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847528" y="152718"/>
            <a:ext cx="8352928" cy="1116042"/>
          </a:xfrm>
        </p:spPr>
        <p:txBody>
          <a:bodyPr/>
          <a:lstStyle/>
          <a:p>
            <a:r>
              <a:rPr lang="es-ES" dirty="0" smtClean="0"/>
              <a:t>Historia de los videojuegos</a:t>
            </a:r>
            <a:endParaRPr lang="es-ES" dirty="0"/>
          </a:p>
        </p:txBody>
      </p:sp>
      <p:pic>
        <p:nvPicPr>
          <p:cNvPr id="5" name="Imagen 4" descr="http://vignette3.wikia.nocookie.net/worldof80s/images/0/03/1981.jpg/revision/latest?cb=20140701022922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816080" y="1160748"/>
            <a:ext cx="3166798" cy="2736304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3074" name="Picture 2" descr="http://www.sosgamers.com/wp-content/uploads/2010/12/Super-Mario-Bros-0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4005064"/>
            <a:ext cx="3886878" cy="272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cristianrb003.com.ar/wp-content/gallery/megaman-1/megaman1ne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182" y="3712905"/>
            <a:ext cx="4070264" cy="301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8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47528" y="1412778"/>
            <a:ext cx="4577744" cy="1872207"/>
          </a:xfrm>
        </p:spPr>
        <p:txBody>
          <a:bodyPr>
            <a:normAutofit fontScale="92500" lnSpcReduction="20000"/>
          </a:bodyPr>
          <a:lstStyle/>
          <a:p>
            <a:r>
              <a:rPr lang="es-ES" dirty="0" smtClean="0"/>
              <a:t>Década de los 90’s</a:t>
            </a:r>
          </a:p>
          <a:p>
            <a:pPr marL="342900" indent="-342900"/>
            <a:r>
              <a:rPr lang="es-ES" dirty="0" smtClean="0"/>
              <a:t>Súper Nintendo</a:t>
            </a:r>
          </a:p>
          <a:p>
            <a:pPr marL="342900" indent="-342900"/>
            <a:r>
              <a:rPr lang="es-ES" dirty="0" smtClean="0"/>
              <a:t>Play </a:t>
            </a:r>
            <a:r>
              <a:rPr lang="es-ES" dirty="0" err="1" smtClean="0"/>
              <a:t>Station</a:t>
            </a:r>
            <a:r>
              <a:rPr lang="es-ES" dirty="0" smtClean="0"/>
              <a:t> (Sony)</a:t>
            </a:r>
          </a:p>
          <a:p>
            <a:pPr marL="342900" indent="-342900"/>
            <a:r>
              <a:rPr lang="es-ES" dirty="0" smtClean="0"/>
              <a:t>Nintendo 64</a:t>
            </a:r>
          </a:p>
          <a:p>
            <a:pPr marL="342900" indent="-342900">
              <a:buFontTx/>
              <a:buChar char="-"/>
            </a:pPr>
            <a:endParaRPr lang="es-ES" dirty="0" smtClean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866125" y="152719"/>
            <a:ext cx="8352928" cy="1116042"/>
          </a:xfrm>
        </p:spPr>
        <p:txBody>
          <a:bodyPr/>
          <a:lstStyle/>
          <a:p>
            <a:r>
              <a:rPr lang="es-ES" dirty="0" smtClean="0"/>
              <a:t>Historia de los videojuegos</a:t>
            </a:r>
            <a:endParaRPr lang="es-ES" dirty="0"/>
          </a:p>
        </p:txBody>
      </p:sp>
      <p:pic>
        <p:nvPicPr>
          <p:cNvPr id="4102" name="Picture 6" descr="http://www.consoleclassix.com/info_img/Mega_Man_X_3_SNES_ScreenShot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9" y="1232756"/>
            <a:ext cx="3588229" cy="262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9006" y="3531484"/>
            <a:ext cx="3923583" cy="2942687"/>
          </a:xfrm>
          <a:prstGeom prst="rect">
            <a:avLst/>
          </a:prstGeom>
        </p:spPr>
      </p:pic>
      <p:pic>
        <p:nvPicPr>
          <p:cNvPr id="1026" name="Picture 2" descr="Resultado de imagen para super nintendo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413" y="4091118"/>
            <a:ext cx="2826836" cy="238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53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ttp://digtech.info/upimages/uploads/2012/10/ePSXe-for-Android-e1350356282120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096000" y="744211"/>
            <a:ext cx="3672408" cy="2592288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7" name="Imagen 6" descr="http://www.freeroms.com/roms_screenshot2/n64_super_mario_64_2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096000" y="3845079"/>
            <a:ext cx="3672408" cy="2664296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8" name="Rectángulo 7"/>
          <p:cNvSpPr/>
          <p:nvPr/>
        </p:nvSpPr>
        <p:spPr>
          <a:xfrm>
            <a:off x="2279576" y="649779"/>
            <a:ext cx="25074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Play </a:t>
            </a:r>
            <a:r>
              <a:rPr lang="es-ES" sz="2000" b="1" dirty="0" err="1"/>
              <a:t>Station</a:t>
            </a:r>
            <a:r>
              <a:rPr lang="es-ES" sz="2000" b="1" dirty="0"/>
              <a:t> (Sony)</a:t>
            </a:r>
          </a:p>
        </p:txBody>
      </p:sp>
      <p:sp>
        <p:nvSpPr>
          <p:cNvPr id="9" name="Rectángulo 8"/>
          <p:cNvSpPr/>
          <p:nvPr/>
        </p:nvSpPr>
        <p:spPr>
          <a:xfrm>
            <a:off x="2279577" y="3645024"/>
            <a:ext cx="17940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Nintendo 64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0" y="1148546"/>
            <a:ext cx="3338804" cy="235233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047" y="4189273"/>
            <a:ext cx="3023149" cy="213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866126" y="1412778"/>
            <a:ext cx="3797827" cy="2088231"/>
          </a:xfrm>
        </p:spPr>
        <p:txBody>
          <a:bodyPr/>
          <a:lstStyle/>
          <a:p>
            <a:r>
              <a:rPr lang="es-ES" dirty="0" smtClean="0"/>
              <a:t>2000 - 2005</a:t>
            </a:r>
          </a:p>
          <a:p>
            <a:pPr marL="342900" indent="-342900"/>
            <a:r>
              <a:rPr lang="es-ES" dirty="0" smtClean="0"/>
              <a:t>Play </a:t>
            </a:r>
            <a:r>
              <a:rPr lang="es-ES" dirty="0" err="1"/>
              <a:t>S</a:t>
            </a:r>
            <a:r>
              <a:rPr lang="es-ES" dirty="0" err="1" smtClean="0"/>
              <a:t>tation</a:t>
            </a:r>
            <a:r>
              <a:rPr lang="es-ES" dirty="0" smtClean="0"/>
              <a:t> 2 (Sony)</a:t>
            </a:r>
          </a:p>
          <a:p>
            <a:pPr marL="342900" indent="-342900"/>
            <a:r>
              <a:rPr lang="es-ES" dirty="0" smtClean="0"/>
              <a:t>GBA (Nintendo, portátil)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866125" y="152719"/>
            <a:ext cx="8352928" cy="1116042"/>
          </a:xfrm>
        </p:spPr>
        <p:txBody>
          <a:bodyPr/>
          <a:lstStyle/>
          <a:p>
            <a:r>
              <a:rPr lang="es-ES" dirty="0" smtClean="0"/>
              <a:t>Historia de los videojuegos</a:t>
            </a:r>
            <a:endParaRPr lang="es-ES" dirty="0"/>
          </a:p>
        </p:txBody>
      </p:sp>
      <p:pic>
        <p:nvPicPr>
          <p:cNvPr id="5" name="Imagen 4" descr="http://fotos.trucoteca.com/fotos/6694/pro-evolution-soccer-4-1.jp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5879977" y="3501008"/>
            <a:ext cx="4171925" cy="2966070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72" y="1137028"/>
            <a:ext cx="3217058" cy="1983398"/>
          </a:xfrm>
          <a:prstGeom prst="rect">
            <a:avLst/>
          </a:prstGeom>
        </p:spPr>
      </p:pic>
      <p:pic>
        <p:nvPicPr>
          <p:cNvPr id="2050" name="Picture 2" descr="Resultado de imagen para ps2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25" y="3405208"/>
            <a:ext cx="3263094" cy="306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78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Roj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2050</TotalTime>
  <Words>1370</Words>
  <Application>Microsoft Office PowerPoint</Application>
  <PresentationFormat>Panorámica</PresentationFormat>
  <Paragraphs>224</Paragraphs>
  <Slides>47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Arial</vt:lpstr>
      <vt:lpstr>Trebuchet MS</vt:lpstr>
      <vt:lpstr>Tw Cen MT</vt:lpstr>
      <vt:lpstr>Wingdings</vt:lpstr>
      <vt:lpstr>Circuito</vt:lpstr>
      <vt:lpstr>juego rpg táctico en 2d</vt:lpstr>
      <vt:lpstr>Temario</vt:lpstr>
      <vt:lpstr>Historia de los videojuegos</vt:lpstr>
      <vt:lpstr>Historia de los videojuegos</vt:lpstr>
      <vt:lpstr>Historia de los videojuegos</vt:lpstr>
      <vt:lpstr>Historia de los videojuegos</vt:lpstr>
      <vt:lpstr>Historia de los videojuegos</vt:lpstr>
      <vt:lpstr>Presentación de PowerPoint</vt:lpstr>
      <vt:lpstr>Historia de los videojuegos</vt:lpstr>
      <vt:lpstr>Presentación de PowerPoint</vt:lpstr>
      <vt:lpstr>Situación actual</vt:lpstr>
      <vt:lpstr>Por Dimensiones</vt:lpstr>
      <vt:lpstr>Por visualización</vt:lpstr>
      <vt:lpstr>géneros</vt:lpstr>
      <vt:lpstr>géneros</vt:lpstr>
      <vt:lpstr>géneros</vt:lpstr>
      <vt:lpstr>Participantes - redes</vt:lpstr>
      <vt:lpstr>Plataforma</vt:lpstr>
      <vt:lpstr>Descripción del sistema</vt:lpstr>
      <vt:lpstr>Entradas y Salidas</vt:lpstr>
      <vt:lpstr>Entidades de almacenamiento</vt:lpstr>
      <vt:lpstr>Objetivo general</vt:lpstr>
      <vt:lpstr>Objetivos específicos</vt:lpstr>
      <vt:lpstr>Historia del juego</vt:lpstr>
      <vt:lpstr>Funcionalidades del juego</vt:lpstr>
      <vt:lpstr>Funcionalidades del juego</vt:lpstr>
      <vt:lpstr>Funcionalidades del juego</vt:lpstr>
      <vt:lpstr>Funcionalidades del juego</vt:lpstr>
      <vt:lpstr>Funcionalidades del juego</vt:lpstr>
      <vt:lpstr>Funcionalidades del juego</vt:lpstr>
      <vt:lpstr>Diagrama Casos de uso</vt:lpstr>
      <vt:lpstr>Casos de uso</vt:lpstr>
      <vt:lpstr>Casos de uso</vt:lpstr>
      <vt:lpstr>Casos de uso</vt:lpstr>
      <vt:lpstr>Diagrama de secuencia</vt:lpstr>
      <vt:lpstr>Diagrama de secuencia</vt:lpstr>
      <vt:lpstr>Diagrama de secuencia</vt:lpstr>
      <vt:lpstr>Diagrama de clases</vt:lpstr>
      <vt:lpstr>Presentación de PowerPoint</vt:lpstr>
      <vt:lpstr>Diagrama de menús</vt:lpstr>
      <vt:lpstr>Diagrama modular</vt:lpstr>
      <vt:lpstr>Plantillas de las pantallas</vt:lpstr>
      <vt:lpstr>Plantillas de las pantallas</vt:lpstr>
      <vt:lpstr>Plantillas de las pantallas</vt:lpstr>
      <vt:lpstr>Descripción de procesos</vt:lpstr>
      <vt:lpstr>Descripción de procesos</vt:lpstr>
      <vt:lpstr>Conclusión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lPixel</dc:creator>
  <cp:lastModifiedBy>naxo</cp:lastModifiedBy>
  <cp:revision>133</cp:revision>
  <dcterms:created xsi:type="dcterms:W3CDTF">2016-07-01T02:39:50Z</dcterms:created>
  <dcterms:modified xsi:type="dcterms:W3CDTF">2018-05-16T20:05:03Z</dcterms:modified>
</cp:coreProperties>
</file>